
<file path=[Content_Types].xml><?xml version="1.0" encoding="utf-8"?>
<Types xmlns="http://schemas.openxmlformats.org/package/2006/content-types">
  <Default Extension="rels" ContentType="application/vnd.openxmlformats-package.relationships+xml"/>
  <Default Extension="xml" ContentType="application/xml"/>
  <Override PartName="/docProps/core.xml" ContentType="application/vnd.openxmlformats-package.core-properties+xml"/>
  <Override PartName="/ppt/media/image1.jpg" ContentType="image/jpg"/>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xml" ContentType="application/vnd.openxmlformats-officedocument.presentationml.slideMaster+xml"/>
  <Override PartName="/ppt/slides/slide1.xml" ContentType="application/vnd.openxmlformats-officedocument.presentationml.slide+xml"/>
  <Override PartName="/ppt/theme/theme.xml" ContentType="application/vnd.openxmlformats-officedocument.theme+xml"/>
</Types>
</file>

<file path=_rels/.rels><Relationships xmlns="http://schemas.openxmlformats.org/package/2006/relationships"><Relationship Id="dpId" Type="http://schemas.openxmlformats.org/package/2006/relationships/metadata/core-properties" Target="docProps/core.xml"/><Relationship Id="pId" Type="http://schemas.openxmlformats.org/officeDocument/2006/relationships/officeDocument" Target="ppt/presentation.xml"/></Relationships>
</file>

<file path=ppt/presentation.xml><?xml version="1.0" encoding="utf-8"?>
<p:presentation xmlns:p="http://schemas.openxmlformats.org/presentationml/2006/main" xmlns:r="http://schemas.openxmlformats.org/officeDocument/2006/relationships" xmlns:a="http://schemas.openxmlformats.org/drawingml/2006/main" xmlns:dc="http://purl.org/dc/elements/1.1/" xmlns:cp="http://schemas.openxmlformats.org/package/2006/metadata/core-properties">
  <p:sldMasterIdLst>
    <p:sldMasterId id="2147483648" r:id="msId"/>
  </p:sldMasterIdLst>
  <p:sldIdLst>
    <p:sldId id="256" r:id="sId1"/>
  </p:sldIdLst>
  <p:sldSz cx="7559040" cy="10695305"/>
  <p:notesSz cx="6858000" cy="9144000"/>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xmlns:dc="http://purl.org/dc/elements/1.1/" xmlns:cp="http://schemas.openxmlformats.org/package/2006/metadata/core-properties"/>
</file>

<file path=ppt/_rels/presentation.xml.rels><Relationships xmlns="http://schemas.openxmlformats.org/package/2006/relationships"><Relationship Id="propsId" Type="http://schemas.openxmlformats.org/officeDocument/2006/relationships/presProps" Target="presProps.xml"/><Relationship Id="msId" Type="http://schemas.openxmlformats.org/officeDocument/2006/relationships/slideMaster" Target="slideMasters/slideMaster.xml"/><Relationship Id="tId" Type="http://schemas.openxmlformats.org/officeDocument/2006/relationships/theme" Target="theme/theme.xml"/><Relationship Id="sId1" Type="http://schemas.openxmlformats.org/officeDocument/2006/relationships/slide" Target="slides/slide1.xml"/></Relationships>
</file>

<file path=ppt/slideLayouts/_rels/slideLayout1.xml.rels><Relationships xmlns="http://schemas.openxmlformats.org/package/2006/relationships"><Relationship Id="msId" Type="http://schemas.openxmlformats.org/officeDocument/2006/relationships/slideMaster" Target="../slideMasters/slideMaster.xml"/></Relationships>
</file>

<file path=ppt/slideLayouts/slideLayout1.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4" name=""/>
          <p:cNvSpPr/>
          <p:nvPr>
            <p:ph type="body" idx="10"/>
          </p:nvPr>
        </p:nvSpPr>
        <p:spPr>
          <a:xfrm>
            <a:off x="822960" y="1075690"/>
            <a:ext cx="5803900" cy="5782310"/>
          </a:xfrm>
          <a:prstGeom prst="rect">
            <a:avLst/>
          </a:prstGeom>
          <a:noFill/>
          <a:ln w="0" cmpd="sng">
            <a:noFill/>
            <a:prstDash val="solid"/>
          </a:ln>
        </p:spPr>
        <p:txBody>
          <a:bodyPr vert="horz" lIns="0" tIns="0" rIns="0" bIns="0" anchor="t"/>
          <a:lstStyle/>
          <a:p>
            <a:pPr marL="45720" marR="45720" indent="0" algn="l">
              <a:lnSpc>
                <a:spcPts val="1500"/>
              </a:lnSpc>
              <a:spcAft>
                <a:spcPts val="0"/>
              </a:spcAft>
            </a:pPr>
            <a:r>
              <a:rPr lang="de-DE" sz="1200" b="1" spc="0">
                <a:solidFill>
                  <a:srgbClr val="000000"/>
                </a:solidFill>
                <a:latin typeface="Calibri" pitchFamily="2" panose="02020603050405020304"/>
              </a:rPr>
              <a:t>Die Mittelstandsallianz beim digitalen Gesprächstermin mit Manuel Höferlin, Vorsitzender des Bundestagsausschusses Digitale Agenda und digitalpolitischer Sprecher der FDP-Bundestagsfraktion </a:t>
            </a:r>
          </a:p>
          <a:p>
            <a:pPr marL="45720" marR="45720" indent="0" algn="l">
              <a:lnSpc>
                <a:spcPts val="1500"/>
              </a:lnSpc>
              <a:spcBef>
                <a:spcPts val="1460"/>
              </a:spcBef>
              <a:spcAft>
                <a:spcPts val="0"/>
              </a:spcAft>
            </a:pPr>
            <a:r>
              <a:rPr lang="de-DE" sz="1200" b="1" i="1" spc="0">
                <a:solidFill>
                  <a:srgbClr val="000000"/>
                </a:solidFill>
                <a:latin typeface="Calibri" pitchFamily="2" panose="02020603050405020304"/>
              </a:rPr>
              <a:t>Vertreterinnen und Vertreter der Mittelstandsallianz diskutierten in einer Videokonferenz mit dem Bundestagsabgeordneten Manuel Höferlin wichtige Themen des Mittelstands im Bereich der Digitalisierung. </a:t>
            </a:r>
          </a:p>
          <a:p>
            <a:pPr marL="45720" marR="45720" indent="0" algn="l">
              <a:lnSpc>
                <a:spcPts val="1500"/>
              </a:lnSpc>
              <a:spcBef>
                <a:spcPts val="1460"/>
              </a:spcBef>
              <a:spcAft>
                <a:spcPts val="0"/>
              </a:spcAft>
            </a:pPr>
            <a:r>
              <a:rPr lang="de-DE" sz="1250" spc="-25">
                <a:solidFill>
                  <a:srgbClr val="000000"/>
                </a:solidFill>
                <a:latin typeface="Calibri" pitchFamily="2" panose="02020603050405020304"/>
              </a:rPr>
              <a:t>Die Corona-Krise zeigt noch einmal deutlich auf: Die Digitalisierung schreitet in Deutschland viel zu langsam voran. Die Schaffung eines Digitalministeriums könnte viele Probleme lösen. </a:t>
            </a:r>
          </a:p>
          <a:p>
            <a:pPr marL="45720" marR="45720" indent="0" algn="l">
              <a:lnSpc>
                <a:spcPts val="1500"/>
              </a:lnSpc>
              <a:spcBef>
                <a:spcPts val="1450"/>
              </a:spcBef>
              <a:spcAft>
                <a:spcPts val="0"/>
              </a:spcAft>
            </a:pPr>
            <a:r>
              <a:rPr lang="de-DE" sz="1250" spc="-20">
                <a:solidFill>
                  <a:srgbClr val="000000"/>
                </a:solidFill>
                <a:latin typeface="Calibri" pitchFamily="2" panose="02020603050405020304"/>
              </a:rPr>
              <a:t>In seinem Eingangsstatement betonte BVMW-Chefvolkswirt Dr. Hans-Jürgen Völz welch große Relevanz das Thema Digitalisierung für den Mittelstand hat. Von daher benötigen wir, so Herr Dr. Völz, dringend ein Digitalministerium und eine schnelle Digitalisierung an deutschen Schulen. Manuel Höferlin, Mitglied des Bundestages und selbst ehemaliger Mittelständler im Bereich der Informationstechnologie, konnte dem nur zustimmen da auch er selbst schon lange ein Digitalministerium fordert, wie er es in seinem Eingangsstatement betonte. </a:t>
            </a:r>
          </a:p>
          <a:p>
            <a:pPr marL="45720" marR="45720" indent="0" algn="l">
              <a:lnSpc>
                <a:spcPts val="1500"/>
              </a:lnSpc>
              <a:spcBef>
                <a:spcPts val="1490"/>
              </a:spcBef>
              <a:spcAft>
                <a:spcPts val="0"/>
              </a:spcAft>
            </a:pPr>
            <a:r>
              <a:rPr lang="de-DE" sz="1250" spc="-20">
                <a:solidFill>
                  <a:srgbClr val="000000"/>
                </a:solidFill>
                <a:latin typeface="Calibri" pitchFamily="2" panose="02020603050405020304"/>
              </a:rPr>
              <a:t>Sorgen, welche unsere Mitgliedsverbände äußerten, wie beispielsweise die Umlagefähigkeit im Rahmen der Betriebskostenordnung (TKG), das EuGH-Urteil zum Privacy-Shield, das eTranslation-Tool der Europäischen Union und viele mehr, teilte Herr Höferlin und sagte zu, diese Themen auch immer wieder bei seinen Kolleginnen und Kollegen sowohl in der Partei, als auch in den Ausschüssen anzusprechen. Weitere Themen waren die rechtlichen Unsicherheiten bei öffentlichen Aufträgen an Selbstständige in der digitalen Branche, fehlende Infrastruktur der Bundeszentrale für digitale Aufklärung und das Förderprogramm </a:t>
            </a:r>
            <a:r>
              <a:rPr lang="de-DE" sz="1200" b="1" spc="-20">
                <a:solidFill>
                  <a:srgbClr val="000000"/>
                </a:solidFill>
                <a:latin typeface="Calibri" pitchFamily="2" panose="02020603050405020304"/>
              </a:rPr>
              <a:t>„Digital Jetzt!“. </a:t>
            </a:r>
          </a:p>
          <a:p>
            <a:pPr marL="45720" marR="228600" indent="0" algn="l">
              <a:lnSpc>
                <a:spcPts val="1500"/>
              </a:lnSpc>
              <a:spcBef>
                <a:spcPts val="1460"/>
              </a:spcBef>
              <a:spcAft>
                <a:spcPts val="120"/>
              </a:spcAft>
            </a:pPr>
            <a:r>
              <a:rPr lang="de-DE" sz="1250" spc="-20">
                <a:solidFill>
                  <a:srgbClr val="000000"/>
                </a:solidFill>
                <a:latin typeface="Calibri" pitchFamily="2" panose="02020603050405020304"/>
              </a:rPr>
              <a:t>Ein besonderes Anliegen von Herrn Höferlin teilten die Partner der Mittelstandsallianz, nämlich, dass Programmieren ein fester Bestandteil der Grundschule wird. Kinder sollten schon früh lernen, wie bspw. Algorithmen funktionieren. </a:t>
            </a:r>
          </a:p>
        </p:txBody>
      </p:sp>
    </p:spTree>
  </p:cSld>
  <p:clrMapOvr>
    <a:masterClrMapping/>
  </p:clrMapOvr>
</p:sldLayout>
</file>

<file path=ppt/slideMasters/_rels/slideMaster.xml.rels><Relationships xmlns="http://schemas.openxmlformats.org/package/2006/relationships"><Relationship Id="tId" Type="http://schemas.openxmlformats.org/officeDocument/2006/relationships/theme" Target="../theme/theme.xml"/><Relationship Id="slId1" Type="http://schemas.openxmlformats.org/officeDocument/2006/relationships/slideLayout" Target="../slideLayouts/slideLayout1.xml"/></Relationships>
</file>

<file path=ppt/slideMasters/slideMaster.xml><?xml version="1.0" encoding="utf-8"?>
<p:sldMaster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slId1"/>
  </p:sldLayoutIdLst>
  <p:txStyles>
    <p:titleStyle/>
    <p:bodyStyle/>
    <p:otherStyle/>
  </p:txStyles>
</p:sldMaster>
</file>

<file path=ppt/slides/_rels/slide1.xml.rels><Relationships xmlns="http://schemas.openxmlformats.org/package/2006/relationships"><Relationship Id="prId1" Type="http://schemas.openxmlformats.org/officeDocument/2006/relationships/image" Target="../media/image1.jpg"/><Relationship Id="slId1" Type="http://schemas.openxmlformats.org/officeDocument/2006/relationships/slideLayout" Target="../slideLayouts/slideLayout1.xml"/></Relationships>
</file>

<file path=ppt/slides/slide1.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pic>
        <p:nvPicPr>
          <p:cNvPr id="3" name=""/>
          <p:cNvPicPr/>
          <p:nvPr/>
        </p:nvPicPr>
        <p:blipFill>
          <a:blip r:embed="prId1"/>
          <a:stretch>
            <a:fillRect/>
          </a:stretch>
        </p:blipFill>
        <p:spPr>
          <a:xfrm>
            <a:off x="822960" y="219710"/>
            <a:ext cx="2084705" cy="609600"/>
          </a:xfrm>
          <a:prstGeom prst="rect">
            <a:avLst/>
          </a:prstGeom>
        </p:spPr>
      </p:pic>
      <p:sp>
        <p:nvSpPr>
          <p:cNvPr id="4" name=""/>
          <p:cNvSpPr/>
          <p:nvPr>
            <p:ph type="body" idx="10"/>
          </p:nvPr>
        </p:nvSpPr>
        <p:spPr>
          <a:xfrm>
            <a:off x="822960" y="1075690"/>
            <a:ext cx="5803900" cy="5782310"/>
          </a:xfrm>
          <a:prstGeom prst="rect">
            <a:avLst/>
          </a:prstGeom>
          <a:noFill/>
          <a:ln w="0" cmpd="sng">
            <a:noFill/>
            <a:prstDash val="solid"/>
          </a:ln>
        </p:spPr>
        <p:txBody>
          <a:bodyPr vert="horz" lIns="0" tIns="0" rIns="0" bIns="0" anchor="t"/>
          <a:lstStyle/>
          <a:p>
            <a:pPr marL="45720" marR="45720" indent="0" algn="l">
              <a:lnSpc>
                <a:spcPts val="1500"/>
              </a:lnSpc>
              <a:spcAft>
                <a:spcPts val="0"/>
              </a:spcAft>
            </a:pPr>
            <a:r>
              <a:rPr lang="de-DE" sz="1200" b="1" spc="0">
                <a:solidFill>
                  <a:srgbClr val="000000"/>
                </a:solidFill>
                <a:latin typeface="Calibri" pitchFamily="2" panose="02020603050405020304"/>
              </a:rPr>
              <a:t>Die Mittelstandsallianz beim digitalen Gesprächstermin mit Manuel Höferlin, Vorsitzender des Bundestagsausschusses Digitale Agenda und digitalpolitischer Sprecher der FDP-Bundestagsfraktion </a:t>
            </a:r>
          </a:p>
          <a:p>
            <a:pPr marL="45720" marR="45720" indent="0" algn="l">
              <a:lnSpc>
                <a:spcPts val="1500"/>
              </a:lnSpc>
              <a:spcBef>
                <a:spcPts val="1460"/>
              </a:spcBef>
              <a:spcAft>
                <a:spcPts val="0"/>
              </a:spcAft>
            </a:pPr>
            <a:r>
              <a:rPr lang="de-DE" sz="1200" b="1" i="1" spc="0">
                <a:solidFill>
                  <a:srgbClr val="000000"/>
                </a:solidFill>
                <a:latin typeface="Calibri" pitchFamily="2" panose="02020603050405020304"/>
              </a:rPr>
              <a:t>Vertreterinnen und Vertreter der Mittelstandsallianz diskutierten in einer Videokonferenz mit dem Bundestagsabgeordneten Manuel Höferlin wichtige Themen des Mittelstands im Bereich der Digitalisierung. </a:t>
            </a:r>
          </a:p>
          <a:p>
            <a:pPr marL="45720" marR="45720" indent="0" algn="l">
              <a:lnSpc>
                <a:spcPts val="1500"/>
              </a:lnSpc>
              <a:spcBef>
                <a:spcPts val="1460"/>
              </a:spcBef>
              <a:spcAft>
                <a:spcPts val="0"/>
              </a:spcAft>
            </a:pPr>
            <a:r>
              <a:rPr lang="de-DE" sz="1250" spc="-25">
                <a:solidFill>
                  <a:srgbClr val="000000"/>
                </a:solidFill>
                <a:latin typeface="Calibri" pitchFamily="2" panose="02020603050405020304"/>
              </a:rPr>
              <a:t>Die Corona-Krise zeigt noch einmal deutlich auf: Die Digitalisierung schreitet in Deutschland viel zu langsam voran. Die Schaffung eines Digitalministeriums könnte viele Probleme lösen. </a:t>
            </a:r>
          </a:p>
          <a:p>
            <a:pPr marL="45720" marR="45720" indent="0" algn="l">
              <a:lnSpc>
                <a:spcPts val="1500"/>
              </a:lnSpc>
              <a:spcBef>
                <a:spcPts val="1450"/>
              </a:spcBef>
              <a:spcAft>
                <a:spcPts val="0"/>
              </a:spcAft>
            </a:pPr>
            <a:r>
              <a:rPr lang="de-DE" sz="1250" spc="-20">
                <a:solidFill>
                  <a:srgbClr val="000000"/>
                </a:solidFill>
                <a:latin typeface="Calibri" pitchFamily="2" panose="02020603050405020304"/>
              </a:rPr>
              <a:t>In seinem Eingangsstatement betonte BVMW-Chefvolkswirt Dr. Hans-Jürgen Völz welch große Relevanz das Thema Digitalisierung für den Mittelstand hat. Von daher benötigen wir, so Herr Dr. Völz, dringend ein Digitalministerium und eine schnelle Digitalisierung an deutschen Schulen. Manuel Höferlin, Mitglied des Bundestages und selbst ehemaliger Mittelständler im Bereich der Informationstechnologie, konnte dem nur zustimmen da auch er selbst schon lange ein Digitalministerium fordert, wie er es in seinem Eingangsstatement betonte. </a:t>
            </a:r>
          </a:p>
          <a:p>
            <a:pPr marL="45720" marR="45720" indent="0" algn="l">
              <a:lnSpc>
                <a:spcPts val="1500"/>
              </a:lnSpc>
              <a:spcBef>
                <a:spcPts val="1490"/>
              </a:spcBef>
              <a:spcAft>
                <a:spcPts val="0"/>
              </a:spcAft>
            </a:pPr>
            <a:r>
              <a:rPr lang="de-DE" sz="1250" spc="-20">
                <a:solidFill>
                  <a:srgbClr val="000000"/>
                </a:solidFill>
                <a:latin typeface="Calibri" pitchFamily="2" panose="02020603050405020304"/>
              </a:rPr>
              <a:t>Sorgen, welche unsere Mitgliedsverbände äußerten, wie beispielsweise die Umlagefähigkeit im Rahmen der Betriebskostenordnung (TKG), das EuGH-Urteil zum Privacy-Shield, das eTranslation-Tool der Europäischen Union und viele mehr, teilte Herr Höferlin und sagte zu, diese Themen auch immer wieder bei seinen Kolleginnen und Kollegen sowohl in der Partei, als auch in den Ausschüssen anzusprechen. Weitere Themen waren die rechtlichen Unsicherheiten bei öffentlichen Aufträgen an Selbstständige in der digitalen Branche, fehlende Infrastruktur der Bundeszentrale für digitale Aufklärung und das Förderprogramm </a:t>
            </a:r>
            <a:r>
              <a:rPr lang="de-DE" sz="1200" b="1" spc="-20">
                <a:solidFill>
                  <a:srgbClr val="000000"/>
                </a:solidFill>
                <a:latin typeface="Calibri" pitchFamily="2" panose="02020603050405020304"/>
              </a:rPr>
              <a:t>„Digital Jetzt!“. </a:t>
            </a:r>
          </a:p>
          <a:p>
            <a:pPr marL="45720" marR="228600" indent="0" algn="l">
              <a:lnSpc>
                <a:spcPts val="1500"/>
              </a:lnSpc>
              <a:spcBef>
                <a:spcPts val="1460"/>
              </a:spcBef>
              <a:spcAft>
                <a:spcPts val="120"/>
              </a:spcAft>
            </a:pPr>
            <a:r>
              <a:rPr lang="de-DE" sz="1250" spc="-20">
                <a:solidFill>
                  <a:srgbClr val="000000"/>
                </a:solidFill>
                <a:latin typeface="Calibri" pitchFamily="2" panose="02020603050405020304"/>
              </a:rPr>
              <a:t>Ein besonderes Anliegen von Herrn Höferlin teilten die Partner der Mittelstandsallianz, nämlich, dass Programmieren ein fester Bestandteil der Grundschule wird. Kinder sollten schon früh lernen, wie bspw. Algorithmen funktionieren. </a:t>
            </a:r>
          </a:p>
        </p:txBody>
      </p:sp>
    </p:spTree>
  </p:cSld>
  <p:clrMapOvr>
    <a:masterClrMapping/>
  </p:clrMapOvr>
</p:sld>
</file>

<file path=ppt/theme/theme.xml><?xml version="1.0" encoding="utf-8"?>
<a:theme xmlns:p="http://schemas.openxmlformats.org/presentationml/2006/main" xmlns:r="http://schemas.openxmlformats.org/officeDocument/2006/relationships" xmlns:a="http://schemas.openxmlformats.org/drawingml/2006/main" xmlns:dc="http://purl.org/dc/elements/1.1/" xmlns:cp="http://schemas.openxmlformats.org/package/2006/metadata/core-properties">
  <a:themeElements>
    <a:clrScheme name="Office">
      <a:dk1>
        <a:sysClr val="windowText"/>
      </a:dk1>
      <a:lt1>
        <a:sysClr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theme>
</file>

<file path=docProps/core.xml><?xml version="1.0" encoding="utf-8"?>
<cp:coreProperties xmlns:p="http://schemas.openxmlformats.org/presentationml/2006/main" xmlns:r="http://schemas.openxmlformats.org/officeDocument/2006/relationships" xmlns:a="http://schemas.openxmlformats.org/drawingml/2006/main" xmlns:dc="http://purl.org/dc/elements/1.1/" xmlns:cp="http://schemas.openxmlformats.org/package/2006/metadata/core-properties"/>
</file>